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827" r:id="rId2"/>
    <p:sldId id="828" r:id="rId3"/>
    <p:sldId id="829" r:id="rId4"/>
    <p:sldId id="830" r:id="rId5"/>
    <p:sldId id="831" r:id="rId6"/>
    <p:sldId id="844" r:id="rId7"/>
    <p:sldId id="832" r:id="rId8"/>
    <p:sldId id="845" r:id="rId9"/>
    <p:sldId id="834" r:id="rId10"/>
    <p:sldId id="835" r:id="rId11"/>
    <p:sldId id="836" r:id="rId12"/>
    <p:sldId id="837" r:id="rId13"/>
    <p:sldId id="838" r:id="rId14"/>
    <p:sldId id="839" r:id="rId15"/>
    <p:sldId id="826" r:id="rId16"/>
  </p:sldIdLst>
  <p:sldSz cx="9904413" cy="7240588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63DE8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63DE8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63DE8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63DE8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63DE8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63DE8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63DE8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63DE8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63DE8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00"/>
    <a:srgbClr val="006600"/>
    <a:srgbClr val="063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70" autoAdjust="0"/>
    <p:restoredTop sz="70107" autoAdjust="0"/>
  </p:normalViewPr>
  <p:slideViewPr>
    <p:cSldViewPr>
      <p:cViewPr>
        <p:scale>
          <a:sx n="100" d="100"/>
          <a:sy n="100" d="100"/>
        </p:scale>
        <p:origin x="-2490" y="-258"/>
      </p:cViewPr>
      <p:guideLst>
        <p:guide orient="horz" pos="228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25" d="100"/>
          <a:sy n="125" d="100"/>
        </p:scale>
        <p:origin x="493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551F1BD-2C4E-430D-BCC5-A5E0D4BED38A}" type="datetimeFigureOut">
              <a:rPr lang="de-DE"/>
              <a:pPr>
                <a:defRPr/>
              </a:pPr>
              <a:t>05.02.2017</a:t>
            </a:fld>
            <a:endParaRPr lang="de-DE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28CBE7-F144-4200-B7D8-139359AE85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28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4263" y="685800"/>
            <a:ext cx="46894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38D0E6-F5B7-46BA-BD00-AB0BFC2C0C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718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/>
              <a:t>Wir gehen auf das Objekt der Begierde </a:t>
            </a:r>
          </a:p>
          <a:p>
            <a:pPr>
              <a:buFontTx/>
              <a:buChar char="•"/>
            </a:pPr>
            <a:r>
              <a:rPr lang="de-DE" altLang="de-DE" smtClean="0"/>
              <a:t>den Ball</a:t>
            </a:r>
          </a:p>
          <a:p>
            <a:r>
              <a:rPr lang="de-DE" altLang="de-DE" smtClean="0"/>
              <a:t>ein</a:t>
            </a:r>
          </a:p>
        </p:txBody>
      </p:sp>
      <p:sp>
        <p:nvSpPr>
          <p:cNvPr id="13722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rgbClr val="063DE8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63DE8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63DE8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63DE8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63DE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9pPr>
          </a:lstStyle>
          <a:p>
            <a:pPr algn="r" eaLnBrk="1" hangingPunct="1"/>
            <a:fld id="{38867610-275F-4A8C-A3A1-A7F5F43A632D}" type="slidenum">
              <a:rPr lang="de-DE" altLang="de-DE" sz="1200" b="0">
                <a:solidFill>
                  <a:schemeClr val="tx1"/>
                </a:solidFill>
              </a:rPr>
              <a:pPr algn="r" eaLnBrk="1" hangingPunct="1"/>
              <a:t>1</a:t>
            </a:fld>
            <a:endParaRPr lang="de-DE" altLang="de-DE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21507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72EB681-CBAF-424A-911D-7AC6B6ABACAF}" type="slidenum">
              <a:rPr lang="de-DE" sz="1200">
                <a:latin typeface="+mn-lt"/>
              </a:rPr>
              <a:pPr algn="r">
                <a:defRPr/>
              </a:pPr>
              <a:t>12</a:t>
            </a:fld>
            <a:endParaRPr lang="de-DE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CDCF729-B336-494B-83A9-A72C4ABB7594}" type="slidenum">
              <a:rPr lang="de-DE" sz="1200">
                <a:latin typeface="+mn-lt"/>
              </a:rPr>
              <a:pPr algn="r">
                <a:defRPr/>
              </a:pPr>
              <a:t>13</a:t>
            </a:fld>
            <a:endParaRPr lang="de-DE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21507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44BDA04-D4E1-4A20-921B-330EF1B1DF0B}" type="slidenum">
              <a:rPr lang="de-DE" sz="1200">
                <a:latin typeface="+mn-lt"/>
              </a:rPr>
              <a:pPr algn="r">
                <a:defRPr/>
              </a:pPr>
              <a:t>14</a:t>
            </a:fld>
            <a:endParaRPr lang="de-DE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de-DE" altLang="de-DE" dirty="0" smtClean="0"/>
          </a:p>
        </p:txBody>
      </p:sp>
      <p:sp>
        <p:nvSpPr>
          <p:cNvPr id="179204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rgbClr val="063DE8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63DE8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63DE8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63DE8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63DE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9pPr>
          </a:lstStyle>
          <a:p>
            <a:pPr algn="r" eaLnBrk="1" hangingPunct="1"/>
            <a:fld id="{B3FA2E6D-159B-4007-B021-6C119DBEA777}" type="slidenum">
              <a:rPr lang="de-DE" altLang="de-DE" sz="1200" b="0">
                <a:solidFill>
                  <a:schemeClr val="tx1"/>
                </a:solidFill>
              </a:rPr>
              <a:pPr algn="r" eaLnBrk="1" hangingPunct="1"/>
              <a:t>2</a:t>
            </a:fld>
            <a:endParaRPr lang="de-DE" altLang="de-DE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9459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C25904A-2FF3-4D10-9D88-ED5043E5ADCE}" type="slidenum">
              <a:rPr lang="de-DE" sz="1200">
                <a:latin typeface="+mn-lt"/>
              </a:rPr>
              <a:pPr algn="r">
                <a:defRPr/>
              </a:pPr>
              <a:t>4</a:t>
            </a:fld>
            <a:endParaRPr lang="de-DE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A4D1CD-D1AF-4BDC-818F-885AD465A8A2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75510C-757F-4A49-8C39-EAB329C24026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75510C-757F-4A49-8C39-EAB329C24026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5BE58B1-1E9B-401C-9E37-2D471B664324}" type="slidenum">
              <a:rPr lang="de-DE" sz="1200">
                <a:latin typeface="+mn-lt"/>
              </a:rPr>
              <a:pPr algn="r">
                <a:defRPr/>
              </a:pPr>
              <a:t>8</a:t>
            </a:fld>
            <a:endParaRPr lang="de-DE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5B2C6CC-1740-4324-8593-2E56261004C2}" type="slidenum">
              <a:rPr lang="de-DE" sz="1200">
                <a:latin typeface="+mn-lt"/>
              </a:rPr>
              <a:pPr algn="r">
                <a:defRPr/>
              </a:pPr>
              <a:t>10</a:t>
            </a:fld>
            <a:endParaRPr lang="de-DE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21507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2D7783C-905B-43D0-B972-02A8B3F03274}" type="slidenum">
              <a:rPr lang="de-DE" sz="1200">
                <a:latin typeface="+mn-lt"/>
              </a:rPr>
              <a:pPr algn="r">
                <a:defRPr/>
              </a:pPr>
              <a:t>11</a:t>
            </a:fld>
            <a:endParaRPr lang="de-DE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931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403486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3784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45200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221" y="289959"/>
            <a:ext cx="8913972" cy="1206765"/>
          </a:xfrm>
          <a:prstGeom prst="rect">
            <a:avLst/>
          </a:prstGeom>
        </p:spPr>
        <p:txBody>
          <a:bodyPr lIns="97969" tIns="48984" rIns="97969" bIns="48984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8583613" y="6773863"/>
            <a:ext cx="825500" cy="385762"/>
          </a:xfrm>
          <a:prstGeom prst="rect">
            <a:avLst/>
          </a:prstGeom>
        </p:spPr>
        <p:txBody>
          <a:bodyPr lIns="97969" tIns="48984" rIns="97969" bIns="48984"/>
          <a:lstStyle>
            <a:lvl1pPr>
              <a:defRPr>
                <a:solidFill>
                  <a:prstClr val="white">
                    <a:shade val="50000"/>
                  </a:prstClr>
                </a:solidFill>
              </a:defRPr>
            </a:lvl1pPr>
          </a:lstStyle>
          <a:p>
            <a:pPr>
              <a:defRPr/>
            </a:pPr>
            <a:fld id="{DE97D2F7-D499-4907-BD0F-70CD9B38B7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58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742558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83765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7717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62937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62943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57566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48829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15925" y="1120775"/>
            <a:ext cx="9240838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grpSp>
        <p:nvGrpSpPr>
          <p:cNvPr id="1027" name="Rectangle 22"/>
          <p:cNvGrpSpPr>
            <a:grpSpLocks/>
          </p:cNvGrpSpPr>
          <p:nvPr userDrawn="1"/>
        </p:nvGrpSpPr>
        <p:grpSpPr bwMode="auto">
          <a:xfrm>
            <a:off x="414338" y="957263"/>
            <a:ext cx="9242425" cy="66675"/>
            <a:chOff x="261" y="603"/>
            <a:chExt cx="5822" cy="42"/>
          </a:xfrm>
        </p:grpSpPr>
        <p:pic>
          <p:nvPicPr>
            <p:cNvPr id="1041" name="Rectangle 22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" y="603"/>
              <a:ext cx="5822" cy="42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</p:spPr>
        </p:pic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262" y="601"/>
              <a:ext cx="5821" cy="43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rgbClr val="063DE8"/>
                  </a:solidFill>
                  <a:latin typeface="Arial" charset="0"/>
                </a:defRPr>
              </a:lvl1pPr>
              <a:lvl2pPr marL="742950" indent="-285750">
                <a:defRPr sz="2400" b="1">
                  <a:solidFill>
                    <a:srgbClr val="063DE8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rgbClr val="063DE8"/>
                  </a:solidFill>
                  <a:latin typeface="Arial" charset="0"/>
                </a:defRPr>
              </a:lvl3pPr>
              <a:lvl4pPr marL="1600200" indent="-228600">
                <a:defRPr sz="2400" b="1">
                  <a:solidFill>
                    <a:srgbClr val="063DE8"/>
                  </a:solidFill>
                  <a:latin typeface="Arial" charset="0"/>
                </a:defRPr>
              </a:lvl4pPr>
              <a:lvl5pPr marL="2057400" indent="-228600">
                <a:defRPr sz="2400" b="1">
                  <a:solidFill>
                    <a:srgbClr val="063DE8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63DE8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63DE8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63DE8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63DE8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smtClean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28" name="Rectangle 22"/>
          <p:cNvGrpSpPr>
            <a:grpSpLocks/>
          </p:cNvGrpSpPr>
          <p:nvPr userDrawn="1"/>
        </p:nvGrpSpPr>
        <p:grpSpPr bwMode="auto">
          <a:xfrm>
            <a:off x="433388" y="6662738"/>
            <a:ext cx="9240837" cy="73025"/>
            <a:chOff x="273" y="4197"/>
            <a:chExt cx="5821" cy="46"/>
          </a:xfrm>
        </p:grpSpPr>
        <p:pic>
          <p:nvPicPr>
            <p:cNvPr id="1039" name="Rectangle 22"/>
            <p:cNvPicPr>
              <a:picLocks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" y="4197"/>
              <a:ext cx="5821" cy="46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273" y="4199"/>
              <a:ext cx="5821" cy="43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rgbClr val="063DE8"/>
                  </a:solidFill>
                  <a:latin typeface="Arial" charset="0"/>
                </a:defRPr>
              </a:lvl1pPr>
              <a:lvl2pPr marL="742950" indent="-285750">
                <a:defRPr sz="2400" b="1">
                  <a:solidFill>
                    <a:srgbClr val="063DE8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rgbClr val="063DE8"/>
                  </a:solidFill>
                  <a:latin typeface="Arial" charset="0"/>
                </a:defRPr>
              </a:lvl3pPr>
              <a:lvl4pPr marL="1600200" indent="-228600">
                <a:defRPr sz="2400" b="1">
                  <a:solidFill>
                    <a:srgbClr val="063DE8"/>
                  </a:solidFill>
                  <a:latin typeface="Arial" charset="0"/>
                </a:defRPr>
              </a:lvl4pPr>
              <a:lvl5pPr marL="2057400" indent="-228600">
                <a:defRPr sz="2400" b="1">
                  <a:solidFill>
                    <a:srgbClr val="063DE8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63DE8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63DE8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63DE8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63DE8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smtClean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5" name="Rechteck 24"/>
          <p:cNvSpPr/>
          <p:nvPr userDrawn="1"/>
        </p:nvSpPr>
        <p:spPr>
          <a:xfrm>
            <a:off x="449263" y="6829506"/>
            <a:ext cx="2880320" cy="277772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 b="1">
                <a:solidFill>
                  <a:srgbClr val="063DE8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63DE8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63DE8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63DE8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63DE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1400" dirty="0" smtClean="0">
                <a:solidFill>
                  <a:schemeClr val="tx1"/>
                </a:solidFill>
                <a:latin typeface="Calibri" pitchFamily="34" charset="0"/>
              </a:rPr>
              <a:t>© DHB-SR-Lehrwesen 2017</a:t>
            </a:r>
          </a:p>
        </p:txBody>
      </p:sp>
      <p:sp>
        <p:nvSpPr>
          <p:cNvPr id="26" name="Rechteck 25"/>
          <p:cNvSpPr/>
          <p:nvPr userDrawn="1"/>
        </p:nvSpPr>
        <p:spPr>
          <a:xfrm>
            <a:off x="8624613" y="6831865"/>
            <a:ext cx="1032148" cy="27777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 b="1">
                <a:solidFill>
                  <a:srgbClr val="063DE8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63DE8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63DE8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63DE8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63DE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fld id="{FE0983D7-7194-4091-8EBF-1FAC7CEF6685}" type="slidenum">
              <a:rPr lang="de-DE" sz="1400" smtClean="0">
                <a:solidFill>
                  <a:schemeClr val="tx1"/>
                </a:solidFill>
                <a:latin typeface="Calibri" pitchFamily="34" charset="0"/>
              </a:rPr>
              <a:pPr algn="ctr" eaLnBrk="1" hangingPunct="1">
                <a:defRPr/>
              </a:pPr>
              <a:t>‹Nr.›</a:t>
            </a:fld>
            <a:endParaRPr lang="de-DE" sz="140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" name="Rechteck 26"/>
          <p:cNvSpPr/>
          <p:nvPr userDrawn="1"/>
        </p:nvSpPr>
        <p:spPr>
          <a:xfrm>
            <a:off x="3549897" y="6835486"/>
            <a:ext cx="4854402" cy="27777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 b="1">
                <a:solidFill>
                  <a:srgbClr val="063DE8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63DE8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63DE8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63DE8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63DE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1400" dirty="0" smtClean="0">
                <a:solidFill>
                  <a:schemeClr val="tx1"/>
                </a:solidFill>
                <a:latin typeface="Calibri" pitchFamily="34" charset="0"/>
              </a:rPr>
              <a:t>Regel 15 – Allgemeine</a:t>
            </a:r>
            <a:r>
              <a:rPr lang="de-DE" sz="1400" baseline="0" dirty="0" smtClean="0">
                <a:solidFill>
                  <a:schemeClr val="tx1"/>
                </a:solidFill>
                <a:latin typeface="Calibri" pitchFamily="34" charset="0"/>
              </a:rPr>
              <a:t>  Anweisung zur Ausführung der Würfe</a:t>
            </a:r>
            <a:endParaRPr lang="de-DE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2" name="Picture 23" descr="dhb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0"/>
          <a:stretch>
            <a:fillRect/>
          </a:stretch>
        </p:blipFill>
        <p:spPr bwMode="auto">
          <a:xfrm>
            <a:off x="8054975" y="0"/>
            <a:ext cx="16922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5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de-DE" sz="2400" b="1" kern="1200" dirty="0">
          <a:solidFill>
            <a:srgbClr val="063DE8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63DE8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63DE8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63DE8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63DE8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63DE8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63DE8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63DE8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63DE8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558565" y="307926"/>
            <a:ext cx="6818649" cy="584769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>
            <a:lvl1pPr>
              <a:defRPr sz="2400" b="1">
                <a:solidFill>
                  <a:srgbClr val="063DE8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63DE8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63DE8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63DE8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63DE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Allgemeine Ausführung der Würfe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431926" y="3035373"/>
            <a:ext cx="4984952" cy="843016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2400" b="1" kern="1200" dirty="0">
                <a:solidFill>
                  <a:srgbClr val="063D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Anwurf, Einwurf, Abwurf, Freiwurf, 7-m-Wurf</a:t>
            </a:r>
            <a:endParaRPr lang="de-DE" altLang="de-DE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9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711846" y="451942"/>
            <a:ext cx="6161026" cy="486723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de-DE" sz="280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Sanktionen </a:t>
            </a:r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257147" y="1676078"/>
            <a:ext cx="9362766" cy="389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de-DE" sz="2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der Wurfausführung</a:t>
            </a: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217685" y="3054341"/>
            <a:ext cx="9362765" cy="682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de-DE" sz="2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Konsequenzen von Fehlern des Werfers oder seiner Mitspieler während der Wurfausführung sind </a:t>
            </a:r>
            <a:r>
              <a:rPr lang="de-DE" sz="2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abhängig, ob der</a:t>
            </a:r>
            <a:endParaRPr lang="de-DE" sz="2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99678" y="4836638"/>
            <a:ext cx="4350484" cy="4682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Wurf </a:t>
            </a:r>
            <a:r>
              <a:rPr lang="de-DE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angepfiffen ist.</a:t>
            </a:r>
            <a:endParaRPr lang="de-DE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5193906" y="4836638"/>
            <a:ext cx="4350484" cy="4682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Wurf </a:t>
            </a: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angepfiffen ist.</a:t>
            </a:r>
            <a:endParaRPr lang="de-DE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1981813" y="3890617"/>
            <a:ext cx="467977" cy="494163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69" tIns="48984" rIns="97969" bIns="48984"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>
            <a:off x="7046039" y="3890617"/>
            <a:ext cx="467977" cy="494163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69" tIns="48984" rIns="97969" bIns="48984"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00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4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ChangeArrowheads="1"/>
          </p:cNvSpPr>
          <p:nvPr/>
        </p:nvSpPr>
        <p:spPr bwMode="auto">
          <a:xfrm>
            <a:off x="264908" y="5055575"/>
            <a:ext cx="9369542" cy="71447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Falls die Mannschaft unmittelbar nach einer falschen Ausführung den Ball verliert, gilt der Wurf als ausgeführt, das Spiel läuft </a:t>
            </a:r>
            <a:r>
              <a:rPr lang="de-DE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 weiter.</a:t>
            </a:r>
            <a:endParaRPr lang="de-DE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2071886" y="379934"/>
            <a:ext cx="5648988" cy="486723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Wurfausführung </a:t>
            </a:r>
            <a:r>
              <a:rPr lang="de-DE" sz="2800" u="sng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ohne</a:t>
            </a: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Anpfiff</a:t>
            </a:r>
          </a:p>
        </p:txBody>
      </p:sp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238790" y="2056563"/>
            <a:ext cx="9362765" cy="46825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 alle Fehler korrigieren!</a:t>
            </a:r>
          </a:p>
        </p:txBody>
      </p:sp>
      <p:sp>
        <p:nvSpPr>
          <p:cNvPr id="5" name="Rechteck 1"/>
          <p:cNvSpPr>
            <a:spLocks noChangeArrowheads="1"/>
          </p:cNvSpPr>
          <p:nvPr/>
        </p:nvSpPr>
        <p:spPr bwMode="auto">
          <a:xfrm>
            <a:off x="269212" y="3121838"/>
            <a:ext cx="9362765" cy="46825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Anschließend ist der Wurf zur Spielfortsetzung anzupfeifen!</a:t>
            </a:r>
          </a:p>
        </p:txBody>
      </p:sp>
      <p:sp>
        <p:nvSpPr>
          <p:cNvPr id="7" name="Rechteck 1"/>
          <p:cNvSpPr>
            <a:spLocks noChangeArrowheads="1"/>
          </p:cNvSpPr>
          <p:nvPr/>
        </p:nvSpPr>
        <p:spPr bwMode="auto">
          <a:xfrm>
            <a:off x="271684" y="4599424"/>
            <a:ext cx="9362766" cy="4224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Vorteilsgedanken </a:t>
            </a: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beachten!</a:t>
            </a:r>
          </a:p>
        </p:txBody>
      </p:sp>
    </p:spTree>
    <p:extLst>
      <p:ext uri="{BB962C8B-B14F-4D97-AF65-F5344CB8AC3E}">
        <p14:creationId xmlns:p14="http://schemas.microsoft.com/office/powerpoint/2010/main" val="55164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ChangeArrowheads="1"/>
          </p:cNvSpPr>
          <p:nvPr/>
        </p:nvSpPr>
        <p:spPr bwMode="auto">
          <a:xfrm>
            <a:off x="333319" y="4545470"/>
            <a:ext cx="9362764" cy="74737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Vorteil gewähren, also nicht eingreifen, falls die Mannschaft des Werfers den Ball unmittelbar nach der Regelwidrigkeit verliert! </a:t>
            </a:r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2288613" y="451942"/>
            <a:ext cx="5183873" cy="486723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Wurfausführung </a:t>
            </a:r>
            <a:r>
              <a:rPr lang="de-DE" sz="2800" u="sng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mit</a:t>
            </a: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Anpfiff</a:t>
            </a:r>
          </a:p>
        </p:txBody>
      </p:sp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333318" y="1460054"/>
            <a:ext cx="9362765" cy="46825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 alle Regelwidrigkeiten ahnden </a:t>
            </a:r>
          </a:p>
        </p:txBody>
      </p:sp>
      <p:sp>
        <p:nvSpPr>
          <p:cNvPr id="5" name="Rechteck 1"/>
          <p:cNvSpPr>
            <a:spLocks noChangeArrowheads="1"/>
          </p:cNvSpPr>
          <p:nvPr/>
        </p:nvSpPr>
        <p:spPr bwMode="auto">
          <a:xfrm>
            <a:off x="333318" y="2036118"/>
            <a:ext cx="9362765" cy="3759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Werfer springt, hält den Ball länger als 3 </a:t>
            </a:r>
            <a:r>
              <a:rPr lang="de-DE" sz="1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Sekunden.</a:t>
            </a:r>
            <a:endParaRPr lang="de-DE" sz="1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1"/>
          <p:cNvSpPr>
            <a:spLocks noChangeArrowheads="1"/>
          </p:cNvSpPr>
          <p:nvPr/>
        </p:nvSpPr>
        <p:spPr bwMode="auto">
          <a:xfrm>
            <a:off x="333318" y="3329068"/>
            <a:ext cx="9362765" cy="74737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In diesen Fällen gilt der Wurf als ausgeführt und die andere    </a:t>
            </a:r>
          </a:p>
          <a:p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Mannschaft erhält einen Freiwurf am Ort des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Vergehens.</a:t>
            </a:r>
            <a:endParaRPr lang="de-DE" sz="2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1"/>
          <p:cNvSpPr>
            <a:spLocks noChangeArrowheads="1"/>
          </p:cNvSpPr>
          <p:nvPr/>
        </p:nvSpPr>
        <p:spPr bwMode="auto">
          <a:xfrm>
            <a:off x="333318" y="2515476"/>
            <a:ext cx="9362765" cy="3759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Werfer/Mitspieler verlässt seine korrekte Position, bevor der Ball gespielt </a:t>
            </a:r>
            <a:r>
              <a:rPr lang="de-DE" sz="1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ist.</a:t>
            </a:r>
            <a:endParaRPr lang="de-DE" sz="1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4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ChangeArrowheads="1"/>
          </p:cNvSpPr>
          <p:nvPr/>
        </p:nvSpPr>
        <p:spPr bwMode="auto">
          <a:xfrm>
            <a:off x="271684" y="2726302"/>
            <a:ext cx="9362766" cy="38993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de-DE" sz="2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Gemeint sind …</a:t>
            </a:r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271684" y="1415566"/>
            <a:ext cx="9362766" cy="106842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algn="ctr"/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jede </a:t>
            </a: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Regelwidrigkeit in Verbindung mit der Ausführung eines angepfiffenen Wurfs direkt nach der Wurfausführung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 ahnden</a:t>
            </a: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271684" y="4808221"/>
            <a:ext cx="9362766" cy="46825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Werfer </a:t>
            </a:r>
            <a:r>
              <a:rPr lang="de-DE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prellt den </a:t>
            </a: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Ball.</a:t>
            </a:r>
            <a:endParaRPr lang="de-DE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1"/>
          <p:cNvSpPr>
            <a:spLocks noChangeArrowheads="1"/>
          </p:cNvSpPr>
          <p:nvPr/>
        </p:nvSpPr>
        <p:spPr bwMode="auto">
          <a:xfrm>
            <a:off x="271684" y="3392219"/>
            <a:ext cx="9362766" cy="12069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Werfer </a:t>
            </a:r>
            <a:r>
              <a:rPr lang="de-DE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berührt den Ball ein zweites Mal, bevor dieser </a:t>
            </a: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 </a:t>
            </a:r>
            <a:r>
              <a:rPr lang="de-DE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anderen Spieler oder das Tor berührt </a:t>
            </a: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hat.</a:t>
            </a:r>
          </a:p>
          <a:p>
            <a:r>
              <a:rPr lang="de-DE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1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(z.B. der Ball rutscht dem Spieler aus der Hand und er nimmt den Ball wieder auf)</a:t>
            </a:r>
            <a:endParaRPr lang="de-DE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1"/>
          <p:cNvSpPr>
            <a:spLocks noChangeArrowheads="1"/>
          </p:cNvSpPr>
          <p:nvPr/>
        </p:nvSpPr>
        <p:spPr bwMode="auto">
          <a:xfrm>
            <a:off x="271684" y="5517832"/>
            <a:ext cx="9362766" cy="8375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Werfer </a:t>
            </a:r>
            <a:r>
              <a:rPr lang="de-DE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legt den Ball auf den Boden und nimmt ihn wieder </a:t>
            </a: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auf.</a:t>
            </a:r>
            <a:endParaRPr lang="de-DE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1"/>
          <p:cNvSpPr>
            <a:spLocks noChangeArrowheads="1"/>
          </p:cNvSpPr>
          <p:nvPr/>
        </p:nvSpPr>
        <p:spPr bwMode="auto">
          <a:xfrm>
            <a:off x="2288613" y="451942"/>
            <a:ext cx="5183873" cy="486723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Wurfausführung </a:t>
            </a:r>
            <a:r>
              <a:rPr lang="de-DE" sz="2800" u="sng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mit</a:t>
            </a: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Anpfiff</a:t>
            </a:r>
          </a:p>
        </p:txBody>
      </p:sp>
    </p:spTree>
    <p:extLst>
      <p:ext uri="{BB962C8B-B14F-4D97-AF65-F5344CB8AC3E}">
        <p14:creationId xmlns:p14="http://schemas.microsoft.com/office/powerpoint/2010/main" val="37013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ChangeArrowheads="1"/>
          </p:cNvSpPr>
          <p:nvPr/>
        </p:nvSpPr>
        <p:spPr bwMode="auto">
          <a:xfrm>
            <a:off x="218728" y="4844430"/>
            <a:ext cx="9362765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000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Dabei ist ohne Belang, ob der Wurf anzupfeifen war oder nicht!</a:t>
            </a:r>
          </a:p>
        </p:txBody>
      </p:sp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2198023" y="65163"/>
            <a:ext cx="5380515" cy="862260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Abwehrspieler </a:t>
            </a:r>
            <a:endParaRPr lang="de-DE" sz="2800" dirty="0" smtClean="0">
              <a:solidFill>
                <a:srgbClr val="063DE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de-DE" sz="2800" dirty="0" smtClean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stören </a:t>
            </a: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die Wurfausführung</a:t>
            </a:r>
          </a:p>
        </p:txBody>
      </p:sp>
      <p:sp>
        <p:nvSpPr>
          <p:cNvPr id="7" name="Rechteck 1"/>
          <p:cNvSpPr>
            <a:spLocks noChangeArrowheads="1"/>
          </p:cNvSpPr>
          <p:nvPr/>
        </p:nvSpPr>
        <p:spPr bwMode="auto">
          <a:xfrm>
            <a:off x="237356" y="1244030"/>
            <a:ext cx="9362765" cy="12069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algn="ctr"/>
            <a:r>
              <a:rPr lang="de-DE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Abwehrspieler</a:t>
            </a:r>
            <a:r>
              <a:rPr lang="de-DE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die Wurfausführung stören, indem sie z.B. eine nicht korrekte Position einnehmen oder diese vor der Wurfausführung verlassen, sind </a:t>
            </a:r>
            <a:r>
              <a:rPr lang="de-DE" u="sng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 </a:t>
            </a:r>
            <a:r>
              <a:rPr lang="de-DE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bestrafen</a:t>
            </a:r>
            <a:r>
              <a:rPr lang="de-DE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2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237356" y="3476278"/>
            <a:ext cx="9362765" cy="1102849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7969" tIns="48984" rIns="97969" bIns="48984">
            <a:spAutoFit/>
          </a:bodyPr>
          <a:lstStyle/>
          <a:p>
            <a:pPr algn="ctr"/>
            <a:r>
              <a:rPr lang="de-DE" sz="2100" dirty="0" smtClean="0">
                <a:solidFill>
                  <a:srgbClr val="FF0000"/>
                </a:solidFill>
              </a:rPr>
              <a:t>Dies gilt </a:t>
            </a:r>
            <a:r>
              <a:rPr lang="de-DE" sz="2100" dirty="0">
                <a:solidFill>
                  <a:srgbClr val="FF0000"/>
                </a:solidFill>
              </a:rPr>
              <a:t>unabhängig davon, ob die Aktion vor oder während der Wurfausführung </a:t>
            </a:r>
            <a:r>
              <a:rPr lang="de-DE" sz="2100" dirty="0" smtClean="0">
                <a:solidFill>
                  <a:srgbClr val="FF0000"/>
                </a:solidFill>
              </a:rPr>
              <a:t>erfolgt</a:t>
            </a:r>
          </a:p>
          <a:p>
            <a:pPr algn="ctr"/>
            <a:r>
              <a:rPr lang="de-DE" sz="2100" dirty="0" smtClean="0">
                <a:solidFill>
                  <a:srgbClr val="FF0000"/>
                </a:solidFill>
              </a:rPr>
              <a:t>(bevor </a:t>
            </a:r>
            <a:r>
              <a:rPr lang="de-DE" sz="2100" dirty="0">
                <a:solidFill>
                  <a:srgbClr val="FF0000"/>
                </a:solidFill>
              </a:rPr>
              <a:t>der Ball die Hand des Werfers verlassen hat). 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237355" y="5564510"/>
            <a:ext cx="9362765" cy="7144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Wurf, dessen Ausführung durch eine Regelwidrigkeit der anderen Mannschaft gestört wird, ist grundsätzlich zu wiederholen. </a:t>
            </a:r>
          </a:p>
        </p:txBody>
      </p:sp>
      <p:sp>
        <p:nvSpPr>
          <p:cNvPr id="3" name="Rechteck 2"/>
          <p:cNvSpPr/>
          <p:nvPr/>
        </p:nvSpPr>
        <p:spPr>
          <a:xfrm>
            <a:off x="237356" y="2684190"/>
            <a:ext cx="9362765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de-DE" sz="2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Ausnahme:</a:t>
            </a:r>
            <a:r>
              <a:rPr lang="de-DE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Beim </a:t>
            </a:r>
            <a:r>
              <a:rPr 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7-m-Wurf </a:t>
            </a:r>
            <a:r>
              <a:rPr lang="de-DE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(Nichteinhalten </a:t>
            </a:r>
            <a:r>
              <a:rPr 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Abstands) und </a:t>
            </a:r>
            <a:r>
              <a:rPr 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Vorteil.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26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3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28511" y="1508441"/>
            <a:ext cx="7970013" cy="337674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97969" tIns="48984" rIns="97969" bIns="48984" rtlCol="0">
            <a:spAutoFit/>
          </a:bodyPr>
          <a:lstStyle/>
          <a:p>
            <a:pPr algn="ctr"/>
            <a:r>
              <a:rPr lang="de-DE" sz="21300" dirty="0">
                <a:latin typeface="Arial" pitchFamily="34" charset="0"/>
                <a:cs typeface="Arial" pitchFamily="34" charset="0"/>
              </a:rPr>
              <a:t>ENDE</a:t>
            </a:r>
          </a:p>
        </p:txBody>
      </p:sp>
    </p:spTree>
    <p:extLst>
      <p:ext uri="{BB962C8B-B14F-4D97-AF65-F5344CB8AC3E}">
        <p14:creationId xmlns:p14="http://schemas.microsoft.com/office/powerpoint/2010/main" val="22069375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3"/>
          <p:cNvSpPr txBox="1">
            <a:spLocks noChangeArrowheads="1"/>
          </p:cNvSpPr>
          <p:nvPr/>
        </p:nvSpPr>
        <p:spPr bwMode="auto">
          <a:xfrm>
            <a:off x="417514" y="1387476"/>
            <a:ext cx="9215437" cy="96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2" tIns="48981" rIns="97962" bIns="48981">
            <a:spAutoFit/>
          </a:bodyPr>
          <a:lstStyle>
            <a:lvl1pPr defTabSz="979488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79488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79488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79488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79488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de-DE" altLang="de-DE" dirty="0">
                <a:latin typeface="Arial" charset="0"/>
              </a:rPr>
              <a:t>Unter</a:t>
            </a:r>
            <a:r>
              <a:rPr lang="en-GB" altLang="de-DE" dirty="0">
                <a:latin typeface="Arial" charset="0"/>
              </a:rPr>
              <a:t> </a:t>
            </a:r>
            <a:r>
              <a:rPr lang="de-DE" altLang="de-DE" dirty="0">
                <a:latin typeface="Arial" charset="0"/>
              </a:rPr>
              <a:t>welcher Regel finden wir den Bezug</a:t>
            </a:r>
            <a:r>
              <a:rPr lang="en-GB" altLang="de-DE" dirty="0">
                <a:latin typeface="Arial" charset="0"/>
              </a:rPr>
              <a:t> </a:t>
            </a:r>
            <a:r>
              <a:rPr lang="de-DE" altLang="de-DE" dirty="0">
                <a:latin typeface="Arial" charset="0"/>
              </a:rPr>
              <a:t>zum Thema </a:t>
            </a:r>
            <a:r>
              <a:rPr lang="de-DE" altLang="de-DE" dirty="0" smtClean="0">
                <a:latin typeface="Arial" charset="0"/>
              </a:rPr>
              <a:t>“Ausführung der Würfe“</a:t>
            </a:r>
            <a:endParaRPr lang="de-DE" altLang="de-DE" dirty="0">
              <a:latin typeface="Arial" charset="0"/>
            </a:endParaRPr>
          </a:p>
        </p:txBody>
      </p:sp>
      <p:sp>
        <p:nvSpPr>
          <p:cNvPr id="178180" name="Textfeld 2"/>
          <p:cNvSpPr txBox="1">
            <a:spLocks noChangeArrowheads="1"/>
          </p:cNvSpPr>
          <p:nvPr/>
        </p:nvSpPr>
        <p:spPr bwMode="auto">
          <a:xfrm>
            <a:off x="487363" y="3332164"/>
            <a:ext cx="8988621" cy="187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u="sng" dirty="0">
                <a:solidFill>
                  <a:srgbClr val="063DE8"/>
                </a:solidFill>
                <a:latin typeface="Arial" charset="0"/>
              </a:rPr>
              <a:t>Regel 15 – Allgemeine Anweisung zur Ausführung der Würfe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u="sng" dirty="0">
                <a:solidFill>
                  <a:srgbClr val="063DE8"/>
                </a:solidFill>
                <a:latin typeface="Arial" charset="0"/>
              </a:rPr>
              <a:t>(Anwurf, Einwurf, Abwurf, Freiwurf, 7-m-Wurf)</a:t>
            </a:r>
            <a:endParaRPr lang="de-DE" altLang="de-DE" dirty="0">
              <a:solidFill>
                <a:srgbClr val="063DE8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dirty="0">
                <a:solidFill>
                  <a:srgbClr val="063DE8"/>
                </a:solidFill>
                <a:latin typeface="Arial" charset="0"/>
              </a:rPr>
              <a:t>15:1 bis 15:9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969330" y="408130"/>
            <a:ext cx="4192864" cy="475860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2400" b="1" kern="1200" dirty="0">
                <a:solidFill>
                  <a:srgbClr val="063D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Regelbezug</a:t>
            </a:r>
            <a:endParaRPr lang="de-DE" altLang="de-DE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823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15702" y="1187490"/>
            <a:ext cx="9240680" cy="5245733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Aufstellung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Werfer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Aufstellung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Mitspieler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des Werfers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Aufstellung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Abwehrspieler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Anpfiff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zur Spielfortsetzung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Sanktionen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Sanktionen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angreifende Mannschaft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Sanktionen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abwehrende Mannschaft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2969330" y="408130"/>
            <a:ext cx="4192864" cy="475860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2400" b="1" kern="1200" dirty="0">
                <a:solidFill>
                  <a:srgbClr val="063D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Was finde ich dort …</a:t>
            </a:r>
            <a:endParaRPr lang="de-DE" altLang="de-DE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471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ChangeArrowheads="1"/>
          </p:cNvSpPr>
          <p:nvPr/>
        </p:nvSpPr>
        <p:spPr bwMode="auto">
          <a:xfrm>
            <a:off x="384379" y="1388046"/>
            <a:ext cx="9362766" cy="1422364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 lIns="97969" tIns="48984" rIns="97969" bIns="48984">
            <a:spAutoFit/>
          </a:bodyPr>
          <a:lstStyle/>
          <a:p>
            <a:pPr algn="ctr"/>
            <a:r>
              <a:rPr lang="de-DE" sz="4300" dirty="0">
                <a:solidFill>
                  <a:srgbClr val="FF0000"/>
                </a:solidFill>
              </a:rPr>
              <a:t>Alle Würfe können unmittelbar zu einem Tor führen </a:t>
            </a:r>
            <a:r>
              <a:rPr lang="de-DE" sz="4300" dirty="0" smtClean="0">
                <a:solidFill>
                  <a:srgbClr val="FF0000"/>
                </a:solidFill>
              </a:rPr>
              <a:t>.</a:t>
            </a:r>
            <a:endParaRPr lang="de-DE" sz="4300" dirty="0">
              <a:solidFill>
                <a:srgbClr val="FF0000"/>
              </a:solidFill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2969330" y="408130"/>
            <a:ext cx="4192864" cy="475860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2400" b="1" kern="1200" dirty="0">
                <a:solidFill>
                  <a:srgbClr val="063D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Wichtig</a:t>
            </a:r>
            <a:endParaRPr lang="de-DE" altLang="de-DE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hteck 3"/>
          <p:cNvSpPr>
            <a:spLocks noChangeArrowheads="1"/>
          </p:cNvSpPr>
          <p:nvPr/>
        </p:nvSpPr>
        <p:spPr bwMode="auto">
          <a:xfrm>
            <a:off x="384379" y="3116238"/>
            <a:ext cx="9362766" cy="2084084"/>
          </a:xfrm>
          <a:prstGeom prst="rect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 lIns="97969" tIns="48984" rIns="97969" bIns="48984">
            <a:spAutoFit/>
          </a:bodyPr>
          <a:lstStyle/>
          <a:p>
            <a:pPr algn="ctr"/>
            <a:r>
              <a:rPr lang="de-DE" sz="4300" dirty="0" smtClean="0">
                <a:solidFill>
                  <a:srgbClr val="FFFFFF"/>
                </a:solidFill>
              </a:rPr>
              <a:t>Ausnahme: </a:t>
            </a:r>
          </a:p>
          <a:p>
            <a:pPr algn="ctr"/>
            <a:r>
              <a:rPr lang="de-DE" sz="4300" dirty="0" smtClean="0">
                <a:solidFill>
                  <a:srgbClr val="FFFFFF"/>
                </a:solidFill>
              </a:rPr>
              <a:t>Beim </a:t>
            </a:r>
            <a:r>
              <a:rPr lang="de-DE" sz="4300" u="sng" dirty="0">
                <a:solidFill>
                  <a:srgbClr val="FFFFFF"/>
                </a:solidFill>
              </a:rPr>
              <a:t>Abwurf</a:t>
            </a:r>
            <a:r>
              <a:rPr lang="de-DE" sz="4300" dirty="0">
                <a:solidFill>
                  <a:srgbClr val="FFFFFF"/>
                </a:solidFill>
              </a:rPr>
              <a:t>, </a:t>
            </a:r>
            <a:r>
              <a:rPr lang="de-DE" sz="4300" dirty="0" smtClean="0">
                <a:solidFill>
                  <a:srgbClr val="FFFFFF"/>
                </a:solidFill>
              </a:rPr>
              <a:t>kann kein </a:t>
            </a:r>
            <a:r>
              <a:rPr lang="de-DE" sz="4300" dirty="0">
                <a:solidFill>
                  <a:srgbClr val="FFFFFF"/>
                </a:solidFill>
              </a:rPr>
              <a:t>Eigentor </a:t>
            </a:r>
            <a:r>
              <a:rPr lang="de-DE" sz="4300" dirty="0" smtClean="0">
                <a:solidFill>
                  <a:srgbClr val="FFFFFF"/>
                </a:solidFill>
              </a:rPr>
              <a:t>erzielt werden.</a:t>
            </a:r>
            <a:r>
              <a:rPr lang="de-DE" sz="4300" dirty="0" smtClean="0"/>
              <a:t> </a:t>
            </a:r>
            <a:endParaRPr lang="de-DE" sz="4300" dirty="0"/>
          </a:p>
        </p:txBody>
      </p:sp>
    </p:spTree>
    <p:extLst>
      <p:ext uri="{BB962C8B-B14F-4D97-AF65-F5344CB8AC3E}">
        <p14:creationId xmlns:p14="http://schemas.microsoft.com/office/powerpoint/2010/main" val="268855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15702" y="5021159"/>
            <a:ext cx="9217024" cy="71447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Werfer muss diese Stellung einnehmen, bis der Wurf ausgeführt ist!</a:t>
            </a:r>
          </a:p>
        </p:txBody>
      </p:sp>
      <p:sp>
        <p:nvSpPr>
          <p:cNvPr id="3" name="Rechteck 1"/>
          <p:cNvSpPr/>
          <p:nvPr/>
        </p:nvSpPr>
        <p:spPr>
          <a:xfrm>
            <a:off x="415702" y="1172022"/>
            <a:ext cx="9217024" cy="4067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Richtige Position</a:t>
            </a:r>
            <a:r>
              <a:rPr lang="de-DE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(Toleranzen beachten bzw. gewähren!)</a:t>
            </a:r>
            <a:endParaRPr lang="de-DE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1"/>
          <p:cNvSpPr/>
          <p:nvPr/>
        </p:nvSpPr>
        <p:spPr>
          <a:xfrm>
            <a:off x="415702" y="1695628"/>
            <a:ext cx="9217024" cy="4067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 in der </a:t>
            </a:r>
            <a:r>
              <a:rPr lang="de-DE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Hand!!!</a:t>
            </a:r>
            <a:endParaRPr lang="de-DE" sz="2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1"/>
          <p:cNvSpPr/>
          <p:nvPr/>
        </p:nvSpPr>
        <p:spPr>
          <a:xfrm>
            <a:off x="415702" y="2219234"/>
            <a:ext cx="9217024" cy="102225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einem Teil eines Fußes ununterbrochen den Boden berühren bis der Ball die Hand verlassen hat </a:t>
            </a:r>
            <a:r>
              <a:rPr lang="de-DE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de-DE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(Ausnahme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beim </a:t>
            </a:r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Abwurf = auch ein Abwurf im Sprung ist möglich)</a:t>
            </a:r>
            <a:endParaRPr lang="de-DE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1"/>
          <p:cNvSpPr/>
          <p:nvPr/>
        </p:nvSpPr>
        <p:spPr>
          <a:xfrm>
            <a:off x="415702" y="4189776"/>
            <a:ext cx="9217024" cy="71447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andere Fuß darf wiederholt vom Boden abgehoben und wieder hingesetzt werden.</a:t>
            </a:r>
          </a:p>
        </p:txBody>
      </p:sp>
      <p:sp>
        <p:nvSpPr>
          <p:cNvPr id="8" name="Rechteck 7"/>
          <p:cNvSpPr/>
          <p:nvPr/>
        </p:nvSpPr>
        <p:spPr>
          <a:xfrm>
            <a:off x="415702" y="3358393"/>
            <a:ext cx="9217024" cy="69908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lvl="1" indent="-367383">
              <a:buFont typeface="Wingdings" panose="05000000000000000000" pitchFamily="2" charset="2"/>
              <a:buChar char="ü"/>
            </a:pP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Wurf </a:t>
            </a:r>
            <a:r>
              <a:rPr lang="de-DE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ausgeführt, </a:t>
            </a: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 </a:t>
            </a:r>
            <a:r>
              <a:rPr lang="de-DE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Ball die Hand </a:t>
            </a: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Werfers </a:t>
            </a:r>
            <a:r>
              <a:rPr lang="de-DE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verlassen hat </a:t>
            </a:r>
            <a:r>
              <a:rPr lang="de-DE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(Ausnahme</a:t>
            </a:r>
            <a:r>
              <a:rPr lang="de-DE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Abwurf = Ball </a:t>
            </a:r>
            <a:r>
              <a:rPr lang="de-DE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muss zusätzlich Torraumlinie </a:t>
            </a:r>
            <a:r>
              <a:rPr lang="de-DE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überquert haben)</a:t>
            </a:r>
            <a:endParaRPr lang="de-DE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15702" y="5852542"/>
            <a:ext cx="9217024" cy="71447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Werfer darf den Ball erst wieder berühren, nachdem dieser einen anderen Spieler oder das Tor berührt hat</a:t>
            </a: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2969330" y="408130"/>
            <a:ext cx="4192864" cy="475860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2400" b="1" kern="1200" dirty="0">
                <a:solidFill>
                  <a:srgbClr val="063D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Der Werfer</a:t>
            </a:r>
            <a:endParaRPr lang="de-DE" altLang="de-DE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40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726803" y="379934"/>
            <a:ext cx="6161026" cy="486723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Mitspieler des Werfers</a:t>
            </a:r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428429" y="1914026"/>
            <a:ext cx="8813567" cy="8375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Spieler müssen die für den jeweiligen Wurf vorgeschriebenen Positionen eingenommen </a:t>
            </a: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haben.</a:t>
            </a:r>
            <a:endParaRPr lang="de-DE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428428" y="3104743"/>
            <a:ext cx="8813568" cy="157625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Spieler müssen auf ihren korrekten Positionen bleiben, bis der Ball die Hand des Werfers verlassen </a:t>
            </a: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 </a:t>
            </a: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(Ausnahme Anwurf: korrekte </a:t>
            </a: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muss nur </a:t>
            </a: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 zum </a:t>
            </a: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Anpfiff eingehalten </a:t>
            </a: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werden.)</a:t>
            </a:r>
            <a:endParaRPr lang="de-D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5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726803" y="379934"/>
            <a:ext cx="6161026" cy="486723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Mitspieler des Werfers</a:t>
            </a:r>
          </a:p>
        </p:txBody>
      </p:sp>
      <p:sp>
        <p:nvSpPr>
          <p:cNvPr id="2" name="Rechteck 1"/>
          <p:cNvSpPr>
            <a:spLocks noChangeArrowheads="1"/>
          </p:cNvSpPr>
          <p:nvPr/>
        </p:nvSpPr>
        <p:spPr bwMode="auto">
          <a:xfrm>
            <a:off x="459118" y="5735034"/>
            <a:ext cx="8813568" cy="8375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Ball darf während der Ausführung weder von einem Mitspieler berührt noch diesem übergeben </a:t>
            </a:r>
            <a:r>
              <a:rPr lang="de-DE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werden. </a:t>
            </a:r>
            <a:endParaRPr lang="de-DE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545" y="1172022"/>
            <a:ext cx="6031425" cy="4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1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2627592" y="397267"/>
            <a:ext cx="4628870" cy="486723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de-DE" sz="2800" dirty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Die Abwehrspieler</a:t>
            </a:r>
          </a:p>
        </p:txBody>
      </p:sp>
      <p:sp>
        <p:nvSpPr>
          <p:cNvPr id="3" name="Rechteck 1"/>
          <p:cNvSpPr>
            <a:spLocks noChangeArrowheads="1"/>
          </p:cNvSpPr>
          <p:nvPr/>
        </p:nvSpPr>
        <p:spPr bwMode="auto">
          <a:xfrm>
            <a:off x="343694" y="1172022"/>
            <a:ext cx="9281545" cy="13300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 algn="just">
              <a:buFont typeface="Wingdings" panose="05000000000000000000" pitchFamily="2" charset="2"/>
              <a:buChar char="ü"/>
            </a:pP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Abwehrspieler müssen auf den vorgeschriebenen Positionen bleiben, bis der Ball die Hand des Werfers verlassen hat. </a:t>
            </a:r>
            <a:endParaRPr lang="de-DE" sz="2000" b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Abwehrende Spieler stehen </a:t>
            </a:r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insbesondere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Freiwürfen gerne in Schrittstellung und unterschreiten dabei den </a:t>
            </a:r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3-m-Abstand.</a:t>
            </a:r>
            <a:endParaRPr lang="de-DE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343694" y="2756198"/>
            <a:ext cx="9281545" cy="102225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 algn="just">
              <a:buFont typeface="Wingdings" panose="05000000000000000000" pitchFamily="2" charset="2"/>
              <a:buChar char="ü"/>
            </a:pP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regelwidrige Position von Abwehrspielern bei der Ausführung </a:t>
            </a:r>
            <a:r>
              <a:rPr lang="de-DE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 korrigieren, wenn ein </a:t>
            </a:r>
            <a:r>
              <a:rPr lang="de-DE" sz="2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Nachteil </a:t>
            </a:r>
            <a:r>
              <a:rPr lang="de-DE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entsteht! </a:t>
            </a:r>
          </a:p>
          <a:p>
            <a:pPr algn="ctr"/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Vorteil </a:t>
            </a:r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die ausführende Mannschaft nicht korrigieren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587" y="4041930"/>
            <a:ext cx="3209758" cy="249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1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428" y="1187490"/>
            <a:ext cx="9201521" cy="389936"/>
          </a:xfr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sz="2100" dirty="0" smtClean="0">
                <a:solidFill>
                  <a:sysClr val="windowText" lastClr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 Spiel </a:t>
            </a:r>
            <a:r>
              <a:rPr lang="de-DE" sz="2100" dirty="0">
                <a:solidFill>
                  <a:sysClr val="windowText" lastClr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muss angepfiffen werden: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429" y="4602447"/>
            <a:ext cx="9240680" cy="674031"/>
          </a:xfr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7383" indent="-367383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de-DE" sz="21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 anpfeifen, wenn Spieler </a:t>
            </a:r>
            <a:r>
              <a:rPr lang="de-DE" sz="21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falsche </a:t>
            </a:r>
            <a:r>
              <a:rPr lang="de-DE" sz="21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Aufstellung </a:t>
            </a:r>
            <a:r>
              <a:rPr lang="de-DE" sz="21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haben!</a:t>
            </a:r>
            <a:endParaRPr lang="de-DE" sz="21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244" lvl="1" indent="0">
              <a:spcBef>
                <a:spcPct val="0"/>
              </a:spcBef>
              <a:buNone/>
            </a:pP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Anpfiff trotz falscher Aufstellung sind alle Spieler voll aktionsfähig!</a:t>
            </a:r>
          </a:p>
        </p:txBody>
      </p:sp>
      <p:sp>
        <p:nvSpPr>
          <p:cNvPr id="4" name="Rechteck 3"/>
          <p:cNvSpPr/>
          <p:nvPr/>
        </p:nvSpPr>
        <p:spPr>
          <a:xfrm>
            <a:off x="428429" y="5579043"/>
            <a:ext cx="9281544" cy="74737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7969" tIns="48984" rIns="97969" bIns="48984">
            <a:spAutoFit/>
          </a:bodyPr>
          <a:lstStyle/>
          <a:p>
            <a:pPr marL="367383" indent="-367383">
              <a:buFont typeface="Wingdings" panose="05000000000000000000" pitchFamily="2" charset="2"/>
              <a:buChar char="ü"/>
            </a:pPr>
            <a:r>
              <a:rPr lang="de-DE" sz="2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Anpfiff muss Wurf innerhalb von 3 Sekunden ausgeführt </a:t>
            </a:r>
            <a:r>
              <a:rPr lang="de-DE" sz="2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werden.</a:t>
            </a:r>
            <a:endParaRPr lang="de-DE" sz="2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15701" y="1706097"/>
            <a:ext cx="9217025" cy="277829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7969" tIns="48984" rIns="97969" bIns="48984">
            <a:spAutoFit/>
          </a:bodyPr>
          <a:lstStyle/>
          <a:p>
            <a:pPr marL="306153" indent="-3061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Anwurf und 7-m-Wurf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immer.</a:t>
            </a:r>
            <a:endParaRPr lang="de-DE" sz="2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153" indent="-306153">
              <a:buFont typeface="Arial" panose="020B0604020202020204" pitchFamily="34" charset="0"/>
              <a:buChar char="•"/>
            </a:pP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Ein-, Ab- oder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Freiwurf:</a:t>
            </a:r>
            <a:endParaRPr lang="de-DE" sz="2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997" lvl="1" indent="-306153">
              <a:spcBef>
                <a:spcPts val="643"/>
              </a:spcBef>
              <a:spcAft>
                <a:spcPts val="643"/>
              </a:spcAft>
              <a:buFont typeface="Wingdings" panose="05000000000000000000" pitchFamily="2" charset="2"/>
              <a:buChar char="ü"/>
            </a:pP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</a:t>
            </a: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Wiederaufnahme nach Time-out /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Team-Time-out,</a:t>
            </a:r>
            <a:endParaRPr lang="de-DE" sz="2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997" lvl="1" indent="-306153">
              <a:spcBef>
                <a:spcPts val="643"/>
              </a:spcBef>
              <a:spcAft>
                <a:spcPts val="643"/>
              </a:spcAft>
              <a:buFont typeface="Wingdings" panose="05000000000000000000" pitchFamily="2" charset="2"/>
              <a:buChar char="ü"/>
            </a:pP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Verzögerung der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Wurfausführung,</a:t>
            </a:r>
            <a:endParaRPr lang="de-DE" sz="2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997" lvl="1" indent="-306153">
              <a:spcBef>
                <a:spcPts val="643"/>
              </a:spcBef>
              <a:spcAft>
                <a:spcPts val="643"/>
              </a:spcAft>
              <a:buFont typeface="Wingdings" panose="05000000000000000000" pitchFamily="2" charset="2"/>
              <a:buChar char="ü"/>
            </a:pP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Korrektur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Spielerposition(en),</a:t>
            </a:r>
            <a:endParaRPr lang="de-DE" sz="2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997" lvl="1" indent="-306153">
              <a:spcBef>
                <a:spcPts val="643"/>
              </a:spcBef>
              <a:spcAft>
                <a:spcPts val="643"/>
              </a:spcAft>
              <a:buFont typeface="Wingdings" panose="05000000000000000000" pitchFamily="2" charset="2"/>
              <a:buChar char="ü"/>
            </a:pP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Ermahnung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 </a:t>
            </a:r>
            <a:r>
              <a:rPr lang="de-DE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Bestrafung.</a:t>
            </a:r>
            <a:endParaRPr lang="de-DE" sz="2100" dirty="0"/>
          </a:p>
        </p:txBody>
      </p:sp>
      <p:sp>
        <p:nvSpPr>
          <p:cNvPr id="6" name="Rechteck 5"/>
          <p:cNvSpPr/>
          <p:nvPr/>
        </p:nvSpPr>
        <p:spPr>
          <a:xfrm>
            <a:off x="2287910" y="397267"/>
            <a:ext cx="5544616" cy="486723"/>
          </a:xfrm>
          <a:prstGeom prst="rect">
            <a:avLst/>
          </a:prstGeom>
        </p:spPr>
        <p:txBody>
          <a:bodyPr vert="horz" lIns="91434" tIns="45717" rIns="91434" bIns="45717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de-DE" sz="2800" dirty="0" smtClean="0">
                <a:solidFill>
                  <a:srgbClr val="063D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Anpfiff zur Spielfortsetzung</a:t>
            </a:r>
            <a:endParaRPr lang="de-DE" sz="2800" dirty="0">
              <a:solidFill>
                <a:srgbClr val="063DE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7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build="p" animBg="1"/>
    </p:bld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747</Words>
  <Application>Microsoft Office PowerPoint</Application>
  <PresentationFormat>Benutzerdefiniert</PresentationFormat>
  <Paragraphs>97</Paragraphs>
  <Slides>15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Das Spiel muss angepfiffen werden: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mr</dc:creator>
  <cp:lastModifiedBy>Frank Böllhoff</cp:lastModifiedBy>
  <cp:revision>516</cp:revision>
  <dcterms:created xsi:type="dcterms:W3CDTF">2007-06-19T22:37:35Z</dcterms:created>
  <dcterms:modified xsi:type="dcterms:W3CDTF">2017-02-05T12:58:06Z</dcterms:modified>
</cp:coreProperties>
</file>